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44"/>
  </p:notesMasterIdLst>
  <p:sldIdLst>
    <p:sldId id="258" r:id="rId3"/>
    <p:sldId id="431" r:id="rId4"/>
    <p:sldId id="439" r:id="rId5"/>
    <p:sldId id="440" r:id="rId6"/>
    <p:sldId id="441" r:id="rId7"/>
    <p:sldId id="436" r:id="rId8"/>
    <p:sldId id="434" r:id="rId9"/>
    <p:sldId id="437" r:id="rId10"/>
    <p:sldId id="414" r:id="rId11"/>
    <p:sldId id="403" r:id="rId12"/>
    <p:sldId id="415" r:id="rId13"/>
    <p:sldId id="413" r:id="rId14"/>
    <p:sldId id="408" r:id="rId15"/>
    <p:sldId id="407" r:id="rId16"/>
    <p:sldId id="417" r:id="rId17"/>
    <p:sldId id="418" r:id="rId18"/>
    <p:sldId id="419" r:id="rId19"/>
    <p:sldId id="420" r:id="rId20"/>
    <p:sldId id="445" r:id="rId21"/>
    <p:sldId id="443" r:id="rId22"/>
    <p:sldId id="450" r:id="rId23"/>
    <p:sldId id="451" r:id="rId24"/>
    <p:sldId id="442" r:id="rId25"/>
    <p:sldId id="444" r:id="rId26"/>
    <p:sldId id="446" r:id="rId27"/>
    <p:sldId id="447" r:id="rId28"/>
    <p:sldId id="448" r:id="rId29"/>
    <p:sldId id="449" r:id="rId30"/>
    <p:sldId id="422" r:id="rId31"/>
    <p:sldId id="423" r:id="rId32"/>
    <p:sldId id="416" r:id="rId33"/>
    <p:sldId id="412" r:id="rId34"/>
    <p:sldId id="409" r:id="rId35"/>
    <p:sldId id="411" r:id="rId36"/>
    <p:sldId id="410" r:id="rId37"/>
    <p:sldId id="400" r:id="rId38"/>
    <p:sldId id="401" r:id="rId39"/>
    <p:sldId id="404" r:id="rId40"/>
    <p:sldId id="402" r:id="rId41"/>
    <p:sldId id="259" r:id="rId42"/>
    <p:sldId id="260" r:id="rId43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FA5"/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03" autoAdjust="0"/>
    <p:restoredTop sz="94660"/>
  </p:normalViewPr>
  <p:slideViewPr>
    <p:cSldViewPr snapToGrid="0">
      <p:cViewPr>
        <p:scale>
          <a:sx n="143" d="100"/>
          <a:sy n="143" d="100"/>
        </p:scale>
        <p:origin x="26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3-924D-B937-B9AB7F6E72D4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3-924D-B937-B9AB7F6E72D4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3-924D-B937-B9AB7F6E72D4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3-924D-B937-B9AB7F6E72D4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3-924D-B937-B9AB7F6E7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3-924D-B937-B9AB7F6E72D4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3-924D-B937-B9AB7F6E72D4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3-924D-B937-B9AB7F6E72D4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3-924D-B937-B9AB7F6E72D4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3-924D-B937-B9AB7F6E7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Foglio1!$B$53:$B$62</c:f>
              <c:numCache>
                <c:formatCode>General</c:formatCode>
                <c:ptCount val="10"/>
                <c:pt idx="0">
                  <c:v>0</c:v>
                </c:pt>
                <c:pt idx="1">
                  <c:v>7</c:v>
                </c:pt>
                <c:pt idx="2">
                  <c:v>0</c:v>
                </c:pt>
                <c:pt idx="3">
                  <c:v>5</c:v>
                </c:pt>
                <c:pt idx="4">
                  <c:v>0</c:v>
                </c:pt>
                <c:pt idx="5">
                  <c:v>7</c:v>
                </c:pt>
                <c:pt idx="6">
                  <c:v>2</c:v>
                </c:pt>
                <c:pt idx="7">
                  <c:v>7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B-8F4D-80F5-C884F96522CE}"/>
            </c:ext>
          </c:extLst>
        </c:ser>
        <c:ser>
          <c:idx val="1"/>
          <c:order val="1"/>
          <c:tx>
            <c:strRef>
              <c:f>Foglio1!$C$52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Foglio1!$C$53:$C$62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EB-8F4D-80F5-C884F96522CE}"/>
            </c:ext>
          </c:extLst>
        </c:ser>
        <c:ser>
          <c:idx val="2"/>
          <c:order val="2"/>
          <c:tx>
            <c:strRef>
              <c:f>Foglio1!$D$52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Foglio1!$D$53:$D$62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EB-8F4D-80F5-C884F96522CE}"/>
            </c:ext>
          </c:extLst>
        </c:ser>
        <c:ser>
          <c:idx val="3"/>
          <c:order val="3"/>
          <c:tx>
            <c:strRef>
              <c:f>Foglio1!$E$52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Foglio1!$E$53:$E$62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EB-8F4D-80F5-C884F96522CE}"/>
            </c:ext>
          </c:extLst>
        </c:ser>
        <c:ser>
          <c:idx val="4"/>
          <c:order val="4"/>
          <c:tx>
            <c:strRef>
              <c:f>Foglio1!$F$52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Foglio1!$F$53:$F$62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6</c:v>
                </c:pt>
                <c:pt idx="3">
                  <c:v>0</c:v>
                </c:pt>
                <c:pt idx="4">
                  <c:v>7</c:v>
                </c:pt>
                <c:pt idx="5">
                  <c:v>0</c:v>
                </c:pt>
                <c:pt idx="6">
                  <c:v>4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EB-8F4D-80F5-C884F9652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5197152"/>
        <c:axId val="1915368256"/>
      </c:barChart>
      <c:catAx>
        <c:axId val="191519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368256"/>
        <c:crosses val="autoZero"/>
        <c:auto val="1"/>
        <c:lblAlgn val="ctr"/>
        <c:lblOffset val="100"/>
        <c:noMultiLvlLbl val="0"/>
      </c:catAx>
      <c:valAx>
        <c:axId val="1915368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19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Foglio1!$B$68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Foglio1!$B$69:$B$78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7</c:v>
                </c:pt>
                <c:pt idx="6">
                  <c:v>5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61-8A4D-827B-2063D2B12177}"/>
            </c:ext>
          </c:extLst>
        </c:ser>
        <c:ser>
          <c:idx val="1"/>
          <c:order val="1"/>
          <c:tx>
            <c:strRef>
              <c:f>Foglio1!$C$68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Foglio1!$C$69:$C$78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61-8A4D-827B-2063D2B12177}"/>
            </c:ext>
          </c:extLst>
        </c:ser>
        <c:ser>
          <c:idx val="2"/>
          <c:order val="2"/>
          <c:tx>
            <c:strRef>
              <c:f>Foglio1!$D$68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Foglio1!$D$69:$D$78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61-8A4D-827B-2063D2B12177}"/>
            </c:ext>
          </c:extLst>
        </c:ser>
        <c:ser>
          <c:idx val="3"/>
          <c:order val="3"/>
          <c:tx>
            <c:strRef>
              <c:f>Foglio1!$E$68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Foglio1!$E$69:$E$78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F61-8A4D-827B-2063D2B12177}"/>
            </c:ext>
          </c:extLst>
        </c:ser>
        <c:ser>
          <c:idx val="4"/>
          <c:order val="4"/>
          <c:tx>
            <c:strRef>
              <c:f>Foglio1!$F$68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Foglio1!$F$69:$F$78</c:f>
              <c:numCache>
                <c:formatCode>General</c:formatCode>
                <c:ptCount val="10"/>
                <c:pt idx="0">
                  <c:v>6</c:v>
                </c:pt>
                <c:pt idx="1">
                  <c:v>6</c:v>
                </c:pt>
                <c:pt idx="2">
                  <c:v>7</c:v>
                </c:pt>
                <c:pt idx="3">
                  <c:v>4</c:v>
                </c:pt>
                <c:pt idx="4">
                  <c:v>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61-8A4D-827B-2063D2B12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8064192"/>
        <c:axId val="1918065840"/>
      </c:barChart>
      <c:catAx>
        <c:axId val="19180641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8065840"/>
        <c:crosses val="autoZero"/>
        <c:auto val="1"/>
        <c:lblAlgn val="ctr"/>
        <c:lblOffset val="100"/>
        <c:noMultiLvlLbl val="0"/>
      </c:catAx>
      <c:valAx>
        <c:axId val="19180658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806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3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4</c:v>
                </c:pt>
                <c:pt idx="7">
                  <c:v>7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02-ED4F-B55F-F1978F3161C8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02-ED4F-B55F-F1978F3161C8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02-ED4F-B55F-F1978F3161C8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702-ED4F-B55F-F1978F3161C8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02-ED4F-B55F-F1978F3161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106895"/>
        <c:axId val="104111871"/>
      </c:barChart>
      <c:catAx>
        <c:axId val="104106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11871"/>
        <c:crosses val="autoZero"/>
        <c:auto val="1"/>
        <c:lblAlgn val="ctr"/>
        <c:lblOffset val="100"/>
        <c:noMultiLvlLbl val="0"/>
      </c:catAx>
      <c:valAx>
        <c:axId val="104111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0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Questionario</a:t>
            </a:r>
            <a:r>
              <a:rPr lang="it-IT" sz="1200" baseline="0"/>
              <a:t> di usabilità bambini di 1a elementare</a:t>
            </a:r>
            <a:endParaRPr lang="it-IT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6</c:v>
                </c:pt>
                <c:pt idx="1">
                  <c:v>5</c:v>
                </c:pt>
                <c:pt idx="2">
                  <c:v>7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2</c:v>
                </c:pt>
                <c:pt idx="7">
                  <c:v>5</c:v>
                </c:pt>
                <c:pt idx="8">
                  <c:v>4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E-D54E-8E0B-1D359BA5069C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2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AE-D54E-8E0B-1D359BA5069C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0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AE-D54E-8E0B-1D359BA5069C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6AE-D54E-8E0B-1D359BA5069C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AE-D54E-8E0B-1D359BA50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5009807"/>
        <c:axId val="43560159"/>
      </c:barChart>
      <c:catAx>
        <c:axId val="105009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560159"/>
        <c:crosses val="autoZero"/>
        <c:auto val="1"/>
        <c:lblAlgn val="ctr"/>
        <c:lblOffset val="100"/>
        <c:noMultiLvlLbl val="0"/>
      </c:catAx>
      <c:valAx>
        <c:axId val="43560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5009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Questionario</a:t>
            </a:r>
            <a:r>
              <a:rPr lang="it-IT" sz="1200" baseline="0"/>
              <a:t> di gradimento bambini 3a elementare</a:t>
            </a:r>
            <a:endParaRPr lang="it-IT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7</c:v>
                </c:pt>
                <c:pt idx="1">
                  <c:v>5</c:v>
                </c:pt>
                <c:pt idx="2">
                  <c:v>7</c:v>
                </c:pt>
                <c:pt idx="3">
                  <c:v>4</c:v>
                </c:pt>
                <c:pt idx="4">
                  <c:v>7</c:v>
                </c:pt>
                <c:pt idx="5">
                  <c:v>7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EF-E348-926A-FB710DF81B07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EF-E348-926A-FB710DF81B07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EF-E348-926A-FB710DF81B07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AEF-E348-926A-FB710DF81B07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EF-E348-926A-FB710DF81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488559"/>
        <c:axId val="93712223"/>
      </c:barChart>
      <c:catAx>
        <c:axId val="934885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712223"/>
        <c:crosses val="autoZero"/>
        <c:auto val="1"/>
        <c:lblAlgn val="ctr"/>
        <c:lblOffset val="100"/>
        <c:noMultiLvlLbl val="0"/>
      </c:catAx>
      <c:valAx>
        <c:axId val="93712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488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Foglio1!$B$15:$B$24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63-3945-865C-6CC54DDC309B}"/>
            </c:ext>
          </c:extLst>
        </c:ser>
        <c:ser>
          <c:idx val="1"/>
          <c:order val="1"/>
          <c:tx>
            <c:strRef>
              <c:f>Foglio1!$C$14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Foglio1!$C$15:$C$24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63-3945-865C-6CC54DDC309B}"/>
            </c:ext>
          </c:extLst>
        </c:ser>
        <c:ser>
          <c:idx val="2"/>
          <c:order val="2"/>
          <c:tx>
            <c:strRef>
              <c:f>Foglio1!$D$14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Foglio1!$D$15:$D$24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63-3945-865C-6CC54DDC309B}"/>
            </c:ext>
          </c:extLst>
        </c:ser>
        <c:ser>
          <c:idx val="3"/>
          <c:order val="3"/>
          <c:tx>
            <c:strRef>
              <c:f>Foglio1!$E$14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Foglio1!$E$15:$E$24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63-3945-865C-6CC54DDC309B}"/>
            </c:ext>
          </c:extLst>
        </c:ser>
        <c:ser>
          <c:idx val="4"/>
          <c:order val="4"/>
          <c:tx>
            <c:strRef>
              <c:f>Foglio1!$F$14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Foglio1!$F$15:$F$24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63-3945-865C-6CC54DDC30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5243535"/>
        <c:axId val="1812602656"/>
      </c:barChart>
      <c:catAx>
        <c:axId val="452435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12602656"/>
        <c:crosses val="autoZero"/>
        <c:auto val="1"/>
        <c:lblAlgn val="ctr"/>
        <c:lblOffset val="100"/>
        <c:noMultiLvlLbl val="0"/>
      </c:catAx>
      <c:valAx>
        <c:axId val="1812602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243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Questionario</a:t>
            </a:r>
            <a:r>
              <a:rPr lang="it-IT" baseline="0"/>
              <a:t> SUS docenti elementari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2E-7046-BF06-306F2713D6EA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2E-7046-BF06-306F2713D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29858064"/>
        <c:axId val="10516159"/>
      </c:barChart>
      <c:catAx>
        <c:axId val="1829858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516159"/>
        <c:crossesAt val="0"/>
        <c:auto val="1"/>
        <c:lblAlgn val="ctr"/>
        <c:lblOffset val="100"/>
        <c:noMultiLvlLbl val="0"/>
      </c:catAx>
      <c:valAx>
        <c:axId val="10516159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29858064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25/05/21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048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608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1236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597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7069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430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8004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5758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696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288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25/05/21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25/05/21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25/05/21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25/05/21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25/05/21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25/05/21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25/05/21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25/05/21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25/05/21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25/05/21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25/05/21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25/05/21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200DF04-CEC5-49E1-A4B2-E0B8DE5E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B9185449-EEEF-4FDB-B504-53D96CB6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015641" y="4014129"/>
            <a:ext cx="1609304" cy="95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6A4502-2729-422D-BCDA-6C1074DD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5A6CF-E9FF-4843-9E0F-67A7AD4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015641" y="5272285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3D3E0086-993C-45FB-9ADA-521F88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58BE78-2FE8-455A-8796-5E7B759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366D3BE7-5426-4FEF-9300-8CE23EA8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endParaRPr lang="en-IT" dirty="0"/>
          </a:p>
        </p:txBody>
      </p:sp>
      <p:pic>
        <p:nvPicPr>
          <p:cNvPr id="8" name="Registrazione schermo 7">
            <a:hlinkClick r:id="" action="ppaction://media"/>
            <a:extLst>
              <a:ext uri="{FF2B5EF4-FFF2-40B4-BE49-F238E27FC236}">
                <a16:creationId xmlns:a16="http://schemas.microsoft.com/office/drawing/2014/main" id="{7F50ABA2-A037-4C6A-B19B-C6011656C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5939" y="1352827"/>
            <a:ext cx="6119450" cy="45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E2A5E43-F290-7248-A031-E34E2CEAE4AB}"/>
              </a:ext>
            </a:extLst>
          </p:cNvPr>
          <p:cNvSpPr/>
          <p:nvPr/>
        </p:nvSpPr>
        <p:spPr>
          <a:xfrm>
            <a:off x="787174" y="1506044"/>
            <a:ext cx="1676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prime e seconde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DC7673-B706-314D-A37E-3FFA458C3313}"/>
              </a:ext>
            </a:extLst>
          </p:cNvPr>
          <p:cNvSpPr/>
          <p:nvPr/>
        </p:nvSpPr>
        <p:spPr>
          <a:xfrm>
            <a:off x="808926" y="1506044"/>
            <a:ext cx="1632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DB1AA4-2112-F042-8D80-8767B4417A84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prime e seconde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8915199-2610-B54D-998D-F048FBC7D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CE987277-8E99-CF44-9E05-D23EFECCBB3B}"/>
              </a:ext>
            </a:extLst>
          </p:cNvPr>
          <p:cNvGraphicFramePr>
            <a:graphicFrameLocks/>
          </p:cNvGraphicFramePr>
          <p:nvPr/>
        </p:nvGraphicFramePr>
        <p:xfrm>
          <a:off x="4275088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69849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275088" y="1415453"/>
            <a:ext cx="4572000" cy="4226077"/>
            <a:chOff x="4572000" y="1413262"/>
            <a:chExt cx="4572000" cy="4226077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E2C73EC5-58D4-D14A-8DA8-A1CCF76274E6}"/>
                </a:ext>
              </a:extLst>
            </p:cNvPr>
            <p:cNvGrpSpPr/>
            <p:nvPr/>
          </p:nvGrpSpPr>
          <p:grpSpPr>
            <a:xfrm>
              <a:off x="4572000" y="1701384"/>
              <a:ext cx="4572000" cy="3937955"/>
              <a:chOff x="4520841" y="1593320"/>
              <a:chExt cx="4572000" cy="3936063"/>
            </a:xfrm>
          </p:grpSpPr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E25BE203-0AFC-4244-9F86-74F7A4579CE9}"/>
                  </a:ext>
                </a:extLst>
              </p:cNvPr>
              <p:cNvSpPr/>
              <p:nvPr/>
            </p:nvSpPr>
            <p:spPr>
              <a:xfrm>
                <a:off x="5412389" y="5283280"/>
                <a:ext cx="3011053" cy="246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000" i="1" dirty="0">
                    <a:solidFill>
                      <a:schemeClr val="dk1"/>
                    </a:solidFill>
                  </a:rPr>
                  <a:t>Sondaggio condotto su 7 bambini frequentati classe 3a</a:t>
                </a:r>
              </a:p>
            </p:txBody>
          </p:sp>
          <p:graphicFrame>
            <p:nvGraphicFramePr>
              <p:cNvPr id="18" name="Grafico 17">
                <a:extLst>
                  <a:ext uri="{FF2B5EF4-FFF2-40B4-BE49-F238E27FC236}">
                    <a16:creationId xmlns:a16="http://schemas.microsoft.com/office/drawing/2014/main" id="{CE987277-8E99-CF44-9E05-D23EFECCBB3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520841" y="1593320"/>
              <a:ext cx="4572000" cy="369530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40" y="5225024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FDE7398F-6603-F640-8E79-9275D18A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CE9DC23-0A58-FB42-B493-F3FFF32C2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0632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40" name="Grafico 39">
            <a:extLst>
              <a:ext uri="{FF2B5EF4-FFF2-40B4-BE49-F238E27FC236}">
                <a16:creationId xmlns:a16="http://schemas.microsoft.com/office/drawing/2014/main" id="{F3E1665A-55FC-4040-B46D-083F0215AC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047496"/>
              </p:ext>
            </p:extLst>
          </p:nvPr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40" y="5225024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FDE7398F-6603-F640-8E79-9275D18A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CE9DC23-0A58-FB42-B493-F3FFF32C2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23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C94E0EED-BE57-9A4B-81B4-56C390353E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3036556"/>
              </p:ext>
            </p:extLst>
          </p:nvPr>
        </p:nvGraphicFramePr>
        <p:xfrm>
          <a:off x="4275087" y="1703575"/>
          <a:ext cx="4572000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Mi sono divertito/a mentre giocavo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Ho capito subito come si gioca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Secondo me i miei compagni sono in grado di giocare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Il gioco era divertente e l’ho finito subito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Il gioco era troppo difficile,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Per giocare avevo bisogno che mi spiegassero sempre cosa fare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Non ho capito bene tutte le regole del gioco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46E3F62-D7D8-4947-ABF3-CCBE94DEBCED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Mi sono annoiato/a mentre giocavo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40" y="5225024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FDE7398F-6603-F640-8E79-9275D18A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CE9DC23-0A58-FB42-B493-F3FFF32C2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401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41" name="Grafico 40">
            <a:extLst>
              <a:ext uri="{FF2B5EF4-FFF2-40B4-BE49-F238E27FC236}">
                <a16:creationId xmlns:a16="http://schemas.microsoft.com/office/drawing/2014/main" id="{74B471C3-B52F-E141-928D-42A05A2FA6EF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1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69" y="4784652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48AEB1DF-59B9-294C-9F79-54582D2AD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A7D4E1DA-D18E-E644-8BC3-55D043D7E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1285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7"/>
            <a:chOff x="4794270" y="1413262"/>
            <a:chExt cx="4295400" cy="4226077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8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? bambini frequentati classe 2a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2a elementare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69" y="4784652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291AD0B3-60F7-FC44-9F32-E35713B11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768837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288521" y="5301906"/>
            <a:ext cx="2371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2266110D-5D55-2848-8291-6000195C739B}"/>
              </a:ext>
            </a:extLst>
          </p:cNvPr>
          <p:cNvGraphicFramePr>
            <a:graphicFrameLocks/>
          </p:cNvGraphicFramePr>
          <p:nvPr/>
        </p:nvGraphicFramePr>
        <p:xfrm>
          <a:off x="4790055" y="1223872"/>
          <a:ext cx="4045848" cy="254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02E19305-319B-3942-84A1-1D10EF56C734}"/>
              </a:ext>
            </a:extLst>
          </p:cNvPr>
          <p:cNvGraphicFramePr>
            <a:graphicFrameLocks/>
          </p:cNvGraphicFramePr>
          <p:nvPr/>
        </p:nvGraphicFramePr>
        <p:xfrm>
          <a:off x="4579043" y="3532264"/>
          <a:ext cx="4581559" cy="2700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73E165-AF61-0444-8B27-2B9D0BAFD22E}"/>
              </a:ext>
            </a:extLst>
          </p:cNvPr>
          <p:cNvSpPr txBox="1"/>
          <p:nvPr/>
        </p:nvSpPr>
        <p:spPr>
          <a:xfrm>
            <a:off x="198485" y="2171240"/>
            <a:ext cx="43805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575953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0AB944C5-7764-2F44-B1D9-28D622513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626632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15" name="Grafico 14">
            <a:extLst>
              <a:ext uri="{FF2B5EF4-FFF2-40B4-BE49-F238E27FC236}">
                <a16:creationId xmlns:a16="http://schemas.microsoft.com/office/drawing/2014/main" id="{31D63B01-7B1F-1C46-9E7B-42D11D205062}"/>
              </a:ext>
            </a:extLst>
          </p:cNvPr>
          <p:cNvGraphicFramePr>
            <a:graphicFrameLocks/>
          </p:cNvGraphicFramePr>
          <p:nvPr/>
        </p:nvGraphicFramePr>
        <p:xfrm>
          <a:off x="4275088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36395979-580B-8341-BE45-2E9A21C7553E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924D5DAC-1614-D741-A67F-FE787C049BB7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C1D486D-DC9D-C342-8640-73F88DB2F77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F18901F7-C745-F343-A3A1-B04C9415DA42}"/>
                </a:ext>
              </a:extLst>
            </p:cNvPr>
            <p:cNvSpPr/>
            <p:nvPr/>
          </p:nvSpPr>
          <p:spPr>
            <a:xfrm>
              <a:off x="382769" y="4784652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4C7A9775-1CFB-EE41-9838-8B1EB575F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4680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6F7CA3B-B129-1243-BDB0-97541E60D8EC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149D7DFC-001F-6E44-AA45-9027D1FDAFB5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E2B537DC-2AD9-F243-9BEF-DE402908FB99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36775951-A8E8-B646-81D9-0B23DFD10E47}"/>
                </a:ext>
              </a:extLst>
            </p:cNvPr>
            <p:cNvSpPr/>
            <p:nvPr/>
          </p:nvSpPr>
          <p:spPr>
            <a:xfrm>
              <a:off x="382769" y="4784652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? bambini frequentati classe 2a</a:t>
            </a:r>
          </a:p>
        </p:txBody>
      </p:sp>
    </p:spTree>
    <p:extLst>
      <p:ext uri="{BB962C8B-B14F-4D97-AF65-F5344CB8AC3E}">
        <p14:creationId xmlns:p14="http://schemas.microsoft.com/office/powerpoint/2010/main" val="4034038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1766261" y="3394651"/>
            <a:ext cx="55804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Serious</a:t>
            </a:r>
            <a:r>
              <a:rPr lang="it-IT" sz="6000" dirty="0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4" y="5053744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503227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6408" y="46873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16" name="Google Shape;660;p19" descr="Aula con riempimento a tinta unita">
            <a:extLst>
              <a:ext uri="{FF2B5EF4-FFF2-40B4-BE49-F238E27FC236}">
                <a16:creationId xmlns:a16="http://schemas.microsoft.com/office/drawing/2014/main" id="{FAD3AC12-28C8-46FB-9A0E-69391FB816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330" y="1511552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62;p19" descr="ddfdffd&#10;">
            <a:extLst>
              <a:ext uri="{FF2B5EF4-FFF2-40B4-BE49-F238E27FC236}">
                <a16:creationId xmlns:a16="http://schemas.microsoft.com/office/drawing/2014/main" id="{1EBF0DE3-F146-4F57-A897-7161E959EA57}"/>
              </a:ext>
            </a:extLst>
          </p:cNvPr>
          <p:cNvSpPr/>
          <p:nvPr/>
        </p:nvSpPr>
        <p:spPr>
          <a:xfrm>
            <a:off x="4359264" y="1512322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34;p24">
            <a:extLst>
              <a:ext uri="{FF2B5EF4-FFF2-40B4-BE49-F238E27FC236}">
                <a16:creationId xmlns:a16="http://schemas.microsoft.com/office/drawing/2014/main" id="{E2671CA9-A505-4650-A53F-A40BFA4C7176}"/>
              </a:ext>
            </a:extLst>
          </p:cNvPr>
          <p:cNvSpPr/>
          <p:nvPr/>
        </p:nvSpPr>
        <p:spPr>
          <a:xfrm>
            <a:off x="3357061" y="1420106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17;p18">
            <a:extLst>
              <a:ext uri="{FF2B5EF4-FFF2-40B4-BE49-F238E27FC236}">
                <a16:creationId xmlns:a16="http://schemas.microsoft.com/office/drawing/2014/main" id="{C7E8596F-166B-4583-AC8A-E905A7D36D94}"/>
              </a:ext>
            </a:extLst>
          </p:cNvPr>
          <p:cNvSpPr txBox="1"/>
          <p:nvPr/>
        </p:nvSpPr>
        <p:spPr>
          <a:xfrm>
            <a:off x="3868233" y="2254454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9EE6E0D-DFEC-46FF-B38A-B43F9EDE5DCD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Immagine 2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F2248C9-F4F1-4B91-AFB0-DA644B85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8137D1-4BD2-49D3-9D95-79D42AB5CC9C}"/>
              </a:ext>
            </a:extLst>
          </p:cNvPr>
          <p:cNvSpPr txBox="1"/>
          <p:nvPr/>
        </p:nvSpPr>
        <p:spPr>
          <a:xfrm>
            <a:off x="173943" y="1390214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663;p19">
            <a:extLst>
              <a:ext uri="{FF2B5EF4-FFF2-40B4-BE49-F238E27FC236}">
                <a16:creationId xmlns:a16="http://schemas.microsoft.com/office/drawing/2014/main" id="{A874C0FF-1510-44A4-8801-E45DE873B2E5}"/>
              </a:ext>
            </a:extLst>
          </p:cNvPr>
          <p:cNvSpPr txBox="1"/>
          <p:nvPr/>
        </p:nvSpPr>
        <p:spPr>
          <a:xfrm>
            <a:off x="4257047" y="1705565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" name="Immagine 2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056802C-32F2-423F-9CD1-8101BFF4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33" name="CasellaDiTesto 23">
            <a:extLst>
              <a:ext uri="{FF2B5EF4-FFF2-40B4-BE49-F238E27FC236}">
                <a16:creationId xmlns:a16="http://schemas.microsoft.com/office/drawing/2014/main" id="{54321365-9CBA-4574-9E6A-F187919F53E2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687826A-E0BA-43C5-A069-E4495C4C5EF1}"/>
              </a:ext>
            </a:extLst>
          </p:cNvPr>
          <p:cNvGrpSpPr/>
          <p:nvPr/>
        </p:nvGrpSpPr>
        <p:grpSpPr>
          <a:xfrm>
            <a:off x="288522" y="2910831"/>
            <a:ext cx="8581043" cy="696424"/>
            <a:chOff x="533400" y="2669473"/>
            <a:chExt cx="8313588" cy="66883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783C2909-2613-45EE-A489-7902EA2CD678}"/>
                </a:ext>
              </a:extLst>
            </p:cNvPr>
            <p:cNvCxnSpPr/>
            <p:nvPr/>
          </p:nvCxnSpPr>
          <p:spPr>
            <a:xfrm>
              <a:off x="546100" y="3061943"/>
              <a:ext cx="830088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01B7D31-7456-450D-BDF1-E84A587127FE}"/>
                </a:ext>
              </a:extLst>
            </p:cNvPr>
            <p:cNvCxnSpPr/>
            <p:nvPr/>
          </p:nvCxnSpPr>
          <p:spPr>
            <a:xfrm flipV="1">
              <a:off x="533400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BF6DDE8-8D46-4A99-AA8C-9246447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4288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819F2FDF-5BA4-433F-9276-702E5ABFB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816" y="3061943"/>
              <a:ext cx="0" cy="276365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62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4788777" y="5048999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7493852" y="4603665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6374A5D-1271-D34A-BB3E-44FF76404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788777" y="1465212"/>
            <a:ext cx="4103268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45267D49-A475-D749-ABFE-340C1F1A85F1}"/>
              </a:ext>
            </a:extLst>
          </p:cNvPr>
          <p:cNvGrpSpPr/>
          <p:nvPr/>
        </p:nvGrpSpPr>
        <p:grpSpPr>
          <a:xfrm>
            <a:off x="251955" y="1465212"/>
            <a:ext cx="4213983" cy="3953119"/>
            <a:chOff x="251954" y="1465212"/>
            <a:chExt cx="4213983" cy="3953119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3B22CE07-434C-7E47-BE2E-4B5D28931E28}"/>
                </a:ext>
              </a:extLst>
            </p:cNvPr>
            <p:cNvGrpSpPr/>
            <p:nvPr/>
          </p:nvGrpSpPr>
          <p:grpSpPr>
            <a:xfrm>
              <a:off x="251955" y="1465212"/>
              <a:ext cx="4213982" cy="3863753"/>
              <a:chOff x="251955" y="1465212"/>
              <a:chExt cx="4213982" cy="3863753"/>
            </a:xfrm>
          </p:grpSpPr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265268" y="5048999"/>
                <a:ext cx="7496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3564728" y="5051966"/>
                <a:ext cx="9012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Moltissimo</a:t>
                </a:r>
              </a:p>
            </p:txBody>
          </p:sp>
          <p:graphicFrame>
            <p:nvGraphicFramePr>
              <p:cNvPr id="20" name="Grafico 19">
                <a:extLst>
                  <a:ext uri="{FF2B5EF4-FFF2-40B4-BE49-F238E27FC236}">
                    <a16:creationId xmlns:a16="http://schemas.microsoft.com/office/drawing/2014/main" id="{365073FD-96E0-1545-8C42-3E954050D7D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59536705"/>
                  </p:ext>
                </p:extLst>
              </p:nvPr>
            </p:nvGraphicFramePr>
            <p:xfrm>
              <a:off x="251955" y="1465212"/>
              <a:ext cx="3944914" cy="36944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E279B00-2F06-5240-BA44-941CC198D472}"/>
                </a:ext>
              </a:extLst>
            </p:cNvPr>
            <p:cNvSpPr/>
            <p:nvPr/>
          </p:nvSpPr>
          <p:spPr>
            <a:xfrm>
              <a:off x="251954" y="1465212"/>
              <a:ext cx="4213983" cy="3953119"/>
            </a:xfrm>
            <a:prstGeom prst="rect">
              <a:avLst/>
            </a:prstGeom>
            <a:noFill/>
            <a:ln>
              <a:solidFill>
                <a:srgbClr val="728FA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2E66C06-2B15-0147-9427-9D1C08DA7578}"/>
              </a:ext>
            </a:extLst>
          </p:cNvPr>
          <p:cNvGrpSpPr/>
          <p:nvPr/>
        </p:nvGrpSpPr>
        <p:grpSpPr>
          <a:xfrm>
            <a:off x="6131769" y="260179"/>
            <a:ext cx="2454270" cy="393611"/>
            <a:chOff x="3385806" y="2152538"/>
            <a:chExt cx="2454270" cy="393611"/>
          </a:xfrm>
          <a:noFill/>
        </p:grpSpPr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A61898FF-3C48-5245-A67A-0102D77CCDDE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  <a:grpFill/>
          </p:grpSpPr>
          <p:grpSp>
            <p:nvGrpSpPr>
              <p:cNvPr id="29" name="Gruppo 28">
                <a:extLst>
                  <a:ext uri="{FF2B5EF4-FFF2-40B4-BE49-F238E27FC236}">
                    <a16:creationId xmlns:a16="http://schemas.microsoft.com/office/drawing/2014/main" id="{252BE6A3-616F-D04D-A2D5-ABEB0CF24E13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  <a:grpFill/>
            </p:grpSpPr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DDEDCB3-3430-7344-BDDF-74D69B6C5CFD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3" name="Ovale 32">
                  <a:extLst>
                    <a:ext uri="{FF2B5EF4-FFF2-40B4-BE49-F238E27FC236}">
                      <a16:creationId xmlns:a16="http://schemas.microsoft.com/office/drawing/2014/main" id="{45D53F9B-4DE5-714B-8988-0581E75AEF22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4" name="Ovale 33">
                  <a:extLst>
                    <a:ext uri="{FF2B5EF4-FFF2-40B4-BE49-F238E27FC236}">
                      <a16:creationId xmlns:a16="http://schemas.microsoft.com/office/drawing/2014/main" id="{104FA547-7BB0-BF44-83FA-B2B4A28A2F5C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7" name="Ovale 36">
                  <a:extLst>
                    <a:ext uri="{FF2B5EF4-FFF2-40B4-BE49-F238E27FC236}">
                      <a16:creationId xmlns:a16="http://schemas.microsoft.com/office/drawing/2014/main" id="{70E30ABB-9F4F-F249-BECE-790F58C85DF4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8" name="Ovale 37">
                  <a:extLst>
                    <a:ext uri="{FF2B5EF4-FFF2-40B4-BE49-F238E27FC236}">
                      <a16:creationId xmlns:a16="http://schemas.microsoft.com/office/drawing/2014/main" id="{1D7D5134-D199-4C4D-BD8D-D37221F06053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1317ACA-C3B1-5E40-B63B-BE7462E10702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C66B534A-2E22-DA48-9DB4-121F5D890197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B2CA26A1-F8E7-744A-90AF-869F206DC211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6" name="Picture 2" descr="Le cose difficili | Dealma blog">
            <a:extLst>
              <a:ext uri="{FF2B5EF4-FFF2-40B4-BE49-F238E27FC236}">
                <a16:creationId xmlns:a16="http://schemas.microsoft.com/office/drawing/2014/main" id="{D69AE1BA-C85D-4513-9A1E-380BBC1F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459822" y="3382797"/>
            <a:ext cx="162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38809" y="3782907"/>
            <a:ext cx="3630757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Facilità d’uso dei programmi per creare il gioco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Relazione con i docenti Tutor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Risultati dell’indice di gradimento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62" y="21994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4359D2-088A-7B44-BABF-6A1543460574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B2E77-68D3-2446-8412-8857D59E6E85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7" name="Picture 2" descr="Le cose difficili | Dealma blog">
            <a:extLst>
              <a:ext uri="{FF2B5EF4-FFF2-40B4-BE49-F238E27FC236}">
                <a16:creationId xmlns:a16="http://schemas.microsoft.com/office/drawing/2014/main" id="{FBD9A019-F4CF-6844-8C7C-ABDCB651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6E372FB2-9E83-4C85-B9F4-8F518D347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716503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2" y="1535289"/>
            <a:ext cx="6642856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59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2195034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59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5715E33-8862-41E6-AB79-AA830E3CCFD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B82AC4D3-CE81-482A-8C18-9714AB012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F6F0F89-2012-4613-9F09-0A284295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CDF15A-95E9-4A1B-A120-1E597F0A6BF8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65CE115-FD3D-43E4-B4CC-AA0CB3CC953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3834405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Diagram 5">
            <a:extLst>
              <a:ext uri="{FF2B5EF4-FFF2-40B4-BE49-F238E27FC236}">
                <a16:creationId xmlns:a16="http://schemas.microsoft.com/office/drawing/2014/main" id="{B39C6594-3AFE-418D-A703-9E6DBEA7AE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686606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1" y="1535289"/>
            <a:ext cx="8581043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77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8581042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77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527F4B53-29D2-483C-8179-680A41EF826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BB8B64D-F9F5-4A5B-B4C6-20F3C5BFB8A7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22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30C0458-C372-487A-9B3D-B708B25B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B3E923A4-F4E1-478E-BDB8-249BEC7E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3890101-4F9E-4EDE-88A1-AC2A329EE6E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225557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F71D4D0-7FA4-416A-89BB-77E9C711328A}"/>
              </a:ext>
            </a:extLst>
          </p:cNvPr>
          <p:cNvGrpSpPr/>
          <p:nvPr/>
        </p:nvGrpSpPr>
        <p:grpSpPr>
          <a:xfrm>
            <a:off x="5990320" y="1628155"/>
            <a:ext cx="2892082" cy="1171988"/>
            <a:chOff x="172332" y="3669922"/>
            <a:chExt cx="3059620" cy="1797624"/>
          </a:xfrm>
        </p:grpSpPr>
        <p:pic>
          <p:nvPicPr>
            <p:cNvPr id="14" name="Immagine 13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10EA25D3-8939-43A6-9593-65DA12B4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53620" y="3790623"/>
              <a:ext cx="2564091" cy="813197"/>
            </a:xfrm>
            <a:prstGeom prst="rect">
              <a:avLst/>
            </a:prstGeom>
          </p:spPr>
        </p:pic>
        <p:pic>
          <p:nvPicPr>
            <p:cNvPr id="19" name="Elemento grafico 18" descr="Programmatore (maschile) con riempimento a tinta unita">
              <a:extLst>
                <a:ext uri="{FF2B5EF4-FFF2-40B4-BE49-F238E27FC236}">
                  <a16:creationId xmlns:a16="http://schemas.microsoft.com/office/drawing/2014/main" id="{B7EAB85D-9F71-4D54-9F0B-C4CF56046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1515" y="4603820"/>
              <a:ext cx="611935" cy="813197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474D71DF-1F3F-4E64-8E21-6831B6ED10E6}"/>
                </a:ext>
              </a:extLst>
            </p:cNvPr>
            <p:cNvSpPr txBox="1"/>
            <p:nvPr/>
          </p:nvSpPr>
          <p:spPr>
            <a:xfrm>
              <a:off x="667861" y="4748397"/>
              <a:ext cx="2564091" cy="485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Programmazione in C#</a:t>
              </a: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B1EAA701-CF81-498A-97E2-6B92FC580819}"/>
                </a:ext>
              </a:extLst>
            </p:cNvPr>
            <p:cNvSpPr/>
            <p:nvPr/>
          </p:nvSpPr>
          <p:spPr>
            <a:xfrm>
              <a:off x="172332" y="3669922"/>
              <a:ext cx="2894030" cy="1797624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6C8E1C6-7AC8-44B0-8C76-74DABED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2595</TotalTime>
  <Words>2338</Words>
  <Application>Microsoft Macintosh PowerPoint</Application>
  <PresentationFormat>Presentazione su schermo (4:3)</PresentationFormat>
  <Paragraphs>395</Paragraphs>
  <Slides>41</Slides>
  <Notes>17</Notes>
  <HiddenSlides>5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Introduzione</vt:lpstr>
      <vt:lpstr>Progressi</vt:lpstr>
      <vt:lpstr>Progressi</vt:lpstr>
      <vt:lpstr>Presentazione software</vt:lpstr>
      <vt:lpstr>Syllable Game</vt:lpstr>
      <vt:lpstr>Number Game Game Design</vt:lpstr>
      <vt:lpstr>Number Game Game Design</vt:lpstr>
      <vt:lpstr>Number Game Game Design</vt:lpstr>
      <vt:lpstr>Number Game Game Design</vt:lpstr>
      <vt:lpstr>Number Game Game Design</vt:lpstr>
      <vt:lpstr>Number Game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Giorgio Calcagno</cp:lastModifiedBy>
  <cp:revision>68</cp:revision>
  <dcterms:created xsi:type="dcterms:W3CDTF">2021-05-10T14:21:25Z</dcterms:created>
  <dcterms:modified xsi:type="dcterms:W3CDTF">2021-05-25T15:25:00Z</dcterms:modified>
</cp:coreProperties>
</file>